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9"/>
  </p:notesMasterIdLst>
  <p:sldIdLst>
    <p:sldId id="271" r:id="rId2"/>
    <p:sldId id="266" r:id="rId3"/>
    <p:sldId id="272" r:id="rId4"/>
    <p:sldId id="276" r:id="rId5"/>
    <p:sldId id="273" r:id="rId6"/>
    <p:sldId id="275" r:id="rId7"/>
    <p:sldId id="274" r:id="rId8"/>
  </p:sldIdLst>
  <p:sldSz cx="12801600" cy="9601200" type="A3"/>
  <p:notesSz cx="6808788" cy="9940925"/>
  <p:defaultTextStyle>
    <a:defPPr>
      <a:defRPr lang="ru-RU"/>
    </a:defPPr>
    <a:lvl1pPr marL="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2117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Елисеева Ольга Александровна" initials="ЕОА" lastIdx="2" clrIdx="0">
    <p:extLst>
      <p:ext uri="{19B8F6BF-5375-455C-9EA6-DF929625EA0E}">
        <p15:presenceInfo xmlns:p15="http://schemas.microsoft.com/office/powerpoint/2012/main" userId="Елисеева Ольга Александровна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Средний стиль 4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35758FB7-9AC5-4552-8A53-C91805E547FA}" styleName="Стиль из темы 1 - акцент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6E25E649-3F16-4E02-A733-19D2CDBF48F0}" styleName="Средний стиль 3 —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50263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6939" y="0"/>
            <a:ext cx="2950263" cy="49855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4B7B6F-B7D8-41EC-9937-5A78976FBACF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68400" y="1243013"/>
            <a:ext cx="4471988" cy="33543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1197" y="4783902"/>
            <a:ext cx="5446396" cy="39138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42371"/>
            <a:ext cx="2950263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6939" y="9442371"/>
            <a:ext cx="2950263" cy="4985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32304C3-5B44-4754-AD40-93EBCC4EA75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20232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1pPr>
    <a:lvl2pPr marL="537667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2pPr>
    <a:lvl3pPr marL="1075334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3pPr>
    <a:lvl4pPr marL="1613002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4pPr>
    <a:lvl5pPr marL="2150669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5pPr>
    <a:lvl6pPr marL="2688336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6pPr>
    <a:lvl7pPr marL="3226003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7pPr>
    <a:lvl8pPr marL="3763670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8pPr>
    <a:lvl9pPr marL="4301338" algn="l" defTabSz="1075334" rtl="0" eaLnBrk="1" latinLnBrk="0" hangingPunct="1">
      <a:defRPr sz="141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711765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5595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168400" y="1243013"/>
            <a:ext cx="4471988" cy="3354387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EE7F5886-6D63-4113-A2E6-C6325E371F3C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326924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60120" y="1571308"/>
            <a:ext cx="10881360" cy="3342640"/>
          </a:xfrm>
        </p:spPr>
        <p:txBody>
          <a:bodyPr anchor="b"/>
          <a:lstStyle>
            <a:lvl1pPr algn="ctr"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5042853"/>
            <a:ext cx="9601200" cy="2318067"/>
          </a:xfrm>
        </p:spPr>
        <p:txBody>
          <a:bodyPr/>
          <a:lstStyle>
            <a:lvl1pPr marL="0" indent="0" algn="ctr">
              <a:buNone/>
              <a:defRPr sz="3360"/>
            </a:lvl1pPr>
            <a:lvl2pPr marL="640080" indent="0" algn="ctr">
              <a:buNone/>
              <a:defRPr sz="2800"/>
            </a:lvl2pPr>
            <a:lvl3pPr marL="1280160" indent="0" algn="ctr">
              <a:buNone/>
              <a:defRPr sz="2520"/>
            </a:lvl3pPr>
            <a:lvl4pPr marL="1920240" indent="0" algn="ctr">
              <a:buNone/>
              <a:defRPr sz="2240"/>
            </a:lvl4pPr>
            <a:lvl5pPr marL="2560320" indent="0" algn="ctr">
              <a:buNone/>
              <a:defRPr sz="2240"/>
            </a:lvl5pPr>
            <a:lvl6pPr marL="3200400" indent="0" algn="ctr">
              <a:buNone/>
              <a:defRPr sz="2240"/>
            </a:lvl6pPr>
            <a:lvl7pPr marL="3840480" indent="0" algn="ctr">
              <a:buNone/>
              <a:defRPr sz="2240"/>
            </a:lvl7pPr>
            <a:lvl8pPr marL="4480560" indent="0" algn="ctr">
              <a:buNone/>
              <a:defRPr sz="2240"/>
            </a:lvl8pPr>
            <a:lvl9pPr marL="5120640" indent="0" algn="ctr">
              <a:buNone/>
              <a:defRPr sz="224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4391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02641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73443" y="2393635"/>
            <a:ext cx="11041380" cy="3993832"/>
          </a:xfrm>
        </p:spPr>
        <p:txBody>
          <a:bodyPr anchor="b"/>
          <a:lstStyle>
            <a:lvl1pPr>
              <a:defRPr sz="8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3443" y="6425250"/>
            <a:ext cx="11041380" cy="2100262"/>
          </a:xfrm>
        </p:spPr>
        <p:txBody>
          <a:bodyPr/>
          <a:lstStyle>
            <a:lvl1pPr marL="0" indent="0">
              <a:buNone/>
              <a:defRPr sz="3360">
                <a:solidFill>
                  <a:schemeClr val="tx1"/>
                </a:solidFill>
              </a:defRPr>
            </a:lvl1pPr>
            <a:lvl2pPr marL="640080" indent="0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2pPr>
            <a:lvl3pPr marL="1280160" indent="0">
              <a:buNone/>
              <a:defRPr sz="2520">
                <a:solidFill>
                  <a:schemeClr val="tx1">
                    <a:tint val="75000"/>
                  </a:schemeClr>
                </a:solidFill>
              </a:defRPr>
            </a:lvl3pPr>
            <a:lvl4pPr marL="19202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4pPr>
            <a:lvl5pPr marL="256032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5pPr>
            <a:lvl6pPr marL="320040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6pPr>
            <a:lvl7pPr marL="384048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7pPr>
            <a:lvl8pPr marL="448056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8pPr>
            <a:lvl9pPr marL="5120640" indent="0">
              <a:buNone/>
              <a:defRPr sz="22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17734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801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80810" y="2555875"/>
            <a:ext cx="5440680" cy="609187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5729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7" y="511177"/>
            <a:ext cx="11041380" cy="1855788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1779" y="2353628"/>
            <a:ext cx="5415676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81779" y="3507105"/>
            <a:ext cx="5415676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80811" y="2353628"/>
            <a:ext cx="5442347" cy="1153477"/>
          </a:xfrm>
        </p:spPr>
        <p:txBody>
          <a:bodyPr anchor="b"/>
          <a:lstStyle>
            <a:lvl1pPr marL="0" indent="0">
              <a:buNone/>
              <a:defRPr sz="3360" b="1"/>
            </a:lvl1pPr>
            <a:lvl2pPr marL="640080" indent="0">
              <a:buNone/>
              <a:defRPr sz="2800" b="1"/>
            </a:lvl2pPr>
            <a:lvl3pPr marL="1280160" indent="0">
              <a:buNone/>
              <a:defRPr sz="2520" b="1"/>
            </a:lvl3pPr>
            <a:lvl4pPr marL="1920240" indent="0">
              <a:buNone/>
              <a:defRPr sz="2240" b="1"/>
            </a:lvl4pPr>
            <a:lvl5pPr marL="2560320" indent="0">
              <a:buNone/>
              <a:defRPr sz="2240" b="1"/>
            </a:lvl5pPr>
            <a:lvl6pPr marL="3200400" indent="0">
              <a:buNone/>
              <a:defRPr sz="2240" b="1"/>
            </a:lvl6pPr>
            <a:lvl7pPr marL="3840480" indent="0">
              <a:buNone/>
              <a:defRPr sz="2240" b="1"/>
            </a:lvl7pPr>
            <a:lvl8pPr marL="4480560" indent="0">
              <a:buNone/>
              <a:defRPr sz="2240" b="1"/>
            </a:lvl8pPr>
            <a:lvl9pPr marL="5120640" indent="0">
              <a:buNone/>
              <a:defRPr sz="224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80811" y="3507105"/>
            <a:ext cx="5442347" cy="5158423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7560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82478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597874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42347" y="1382397"/>
            <a:ext cx="6480810" cy="6823075"/>
          </a:xfrm>
        </p:spPr>
        <p:txBody>
          <a:bodyPr/>
          <a:lstStyle>
            <a:lvl1pPr>
              <a:defRPr sz="4480"/>
            </a:lvl1pPr>
            <a:lvl2pPr>
              <a:defRPr sz="3920"/>
            </a:lvl2pPr>
            <a:lvl3pPr>
              <a:defRPr sz="3360"/>
            </a:lvl3pPr>
            <a:lvl4pPr>
              <a:defRPr sz="2800"/>
            </a:lvl4pPr>
            <a:lvl5pPr>
              <a:defRPr sz="2800"/>
            </a:lvl5pPr>
            <a:lvl6pPr>
              <a:defRPr sz="2800"/>
            </a:lvl6pPr>
            <a:lvl7pPr>
              <a:defRPr sz="2800"/>
            </a:lvl7pPr>
            <a:lvl8pPr>
              <a:defRPr sz="2800"/>
            </a:lvl8pPr>
            <a:lvl9pPr>
              <a:defRPr sz="2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5736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1778" y="640080"/>
            <a:ext cx="4128849" cy="2240280"/>
          </a:xfrm>
        </p:spPr>
        <p:txBody>
          <a:bodyPr anchor="b"/>
          <a:lstStyle>
            <a:lvl1pPr>
              <a:defRPr sz="448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42347" y="1382397"/>
            <a:ext cx="6480810" cy="6823075"/>
          </a:xfrm>
        </p:spPr>
        <p:txBody>
          <a:bodyPr anchor="t"/>
          <a:lstStyle>
            <a:lvl1pPr marL="0" indent="0">
              <a:buNone/>
              <a:defRPr sz="4480"/>
            </a:lvl1pPr>
            <a:lvl2pPr marL="640080" indent="0">
              <a:buNone/>
              <a:defRPr sz="3920"/>
            </a:lvl2pPr>
            <a:lvl3pPr marL="1280160" indent="0">
              <a:buNone/>
              <a:defRPr sz="3360"/>
            </a:lvl3pPr>
            <a:lvl4pPr marL="1920240" indent="0">
              <a:buNone/>
              <a:defRPr sz="2800"/>
            </a:lvl4pPr>
            <a:lvl5pPr marL="2560320" indent="0">
              <a:buNone/>
              <a:defRPr sz="2800"/>
            </a:lvl5pPr>
            <a:lvl6pPr marL="3200400" indent="0">
              <a:buNone/>
              <a:defRPr sz="2800"/>
            </a:lvl6pPr>
            <a:lvl7pPr marL="3840480" indent="0">
              <a:buNone/>
              <a:defRPr sz="2800"/>
            </a:lvl7pPr>
            <a:lvl8pPr marL="4480560" indent="0">
              <a:buNone/>
              <a:defRPr sz="2800"/>
            </a:lvl8pPr>
            <a:lvl9pPr marL="5120640" indent="0">
              <a:buNone/>
              <a:defRPr sz="28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1778" y="2880360"/>
            <a:ext cx="4128849" cy="5336223"/>
          </a:xfrm>
        </p:spPr>
        <p:txBody>
          <a:bodyPr/>
          <a:lstStyle>
            <a:lvl1pPr marL="0" indent="0">
              <a:buNone/>
              <a:defRPr sz="2240"/>
            </a:lvl1pPr>
            <a:lvl2pPr marL="640080" indent="0">
              <a:buNone/>
              <a:defRPr sz="1960"/>
            </a:lvl2pPr>
            <a:lvl3pPr marL="1280160" indent="0">
              <a:buNone/>
              <a:defRPr sz="1680"/>
            </a:lvl3pPr>
            <a:lvl4pPr marL="1920240" indent="0">
              <a:buNone/>
              <a:defRPr sz="1400"/>
            </a:lvl4pPr>
            <a:lvl5pPr marL="2560320" indent="0">
              <a:buNone/>
              <a:defRPr sz="1400"/>
            </a:lvl5pPr>
            <a:lvl6pPr marL="3200400" indent="0">
              <a:buNone/>
              <a:defRPr sz="1400"/>
            </a:lvl6pPr>
            <a:lvl7pPr marL="3840480" indent="0">
              <a:buNone/>
              <a:defRPr sz="1400"/>
            </a:lvl7pPr>
            <a:lvl8pPr marL="4480560" indent="0">
              <a:buNone/>
              <a:defRPr sz="1400"/>
            </a:lvl8pPr>
            <a:lvl9pPr marL="512064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291577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01667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61146" y="511175"/>
            <a:ext cx="2760345" cy="8136573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80111" y="511175"/>
            <a:ext cx="8121015" cy="8136573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63409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pPr/>
              <a:t>1/29/2026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0711784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0110" y="511177"/>
            <a:ext cx="11041380" cy="18557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0110" y="2555875"/>
            <a:ext cx="11041380" cy="60918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011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64A0BC-468F-4693-B4BC-D8F2F43ECBA9}" type="datetimeFigureOut">
              <a:rPr lang="ru-RU" smtClean="0"/>
              <a:t>29.01.2026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40530" y="8898892"/>
            <a:ext cx="432054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41130" y="8898892"/>
            <a:ext cx="2880360" cy="511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A205D5-AD84-4C44-91FF-25813DC7DFF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18817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l" defTabSz="1280160" rtl="0" eaLnBrk="1" latinLnBrk="0" hangingPunct="1">
        <a:lnSpc>
          <a:spcPct val="90000"/>
        </a:lnSpc>
        <a:spcBef>
          <a:spcPct val="0"/>
        </a:spcBef>
        <a:buNone/>
        <a:defRPr sz="61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20040" indent="-320040" algn="l" defTabSz="1280160" rtl="0" eaLnBrk="1" latinLnBrk="0" hangingPunct="1">
        <a:lnSpc>
          <a:spcPct val="90000"/>
        </a:lnSpc>
        <a:spcBef>
          <a:spcPts val="1400"/>
        </a:spcBef>
        <a:buFont typeface="Arial" panose="020B0604020202020204" pitchFamily="34" charset="0"/>
        <a:buChar char="•"/>
        <a:defRPr sz="3920" kern="1200">
          <a:solidFill>
            <a:schemeClr val="tx1"/>
          </a:solidFill>
          <a:latin typeface="+mn-lt"/>
          <a:ea typeface="+mn-ea"/>
          <a:cs typeface="+mn-cs"/>
        </a:defRPr>
      </a:lvl1pPr>
      <a:lvl2pPr marL="9601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3360" kern="1200">
          <a:solidFill>
            <a:schemeClr val="tx1"/>
          </a:solidFill>
          <a:latin typeface="+mn-lt"/>
          <a:ea typeface="+mn-ea"/>
          <a:cs typeface="+mn-cs"/>
        </a:defRPr>
      </a:lvl2pPr>
      <a:lvl3pPr marL="16002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22402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88036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52044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416052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440680" indent="-320040" algn="l" defTabSz="1280160" rtl="0" eaLnBrk="1" latinLnBrk="0" hangingPunct="1">
        <a:lnSpc>
          <a:spcPct val="90000"/>
        </a:lnSpc>
        <a:spcBef>
          <a:spcPts val="700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801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3pPr>
      <a:lvl4pPr marL="19202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4pPr>
      <a:lvl5pPr marL="256032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5pPr>
      <a:lvl6pPr marL="320040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6pPr>
      <a:lvl7pPr marL="384048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7pPr>
      <a:lvl8pPr marL="448056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8pPr>
      <a:lvl9pPr marL="5120640" algn="l" defTabSz="1280160" rtl="0" eaLnBrk="1" latinLnBrk="0" hangingPunct="1">
        <a:defRPr sz="25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0" y="7958213"/>
            <a:ext cx="12801600" cy="753414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1" name="TextBox 10"/>
          <p:cNvSpPr txBox="1"/>
          <p:nvPr/>
        </p:nvSpPr>
        <p:spPr>
          <a:xfrm>
            <a:off x="0" y="8752269"/>
            <a:ext cx="3149639" cy="388940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en-US" sz="1260" dirty="0">
                <a:solidFill>
                  <a:schemeClr val="bg1">
                    <a:lumMod val="65000"/>
                  </a:schemeClr>
                </a:solidFill>
              </a:rPr>
              <a:t>www.vladivostok.roskazna.gov.ru</a:t>
            </a:r>
            <a:endParaRPr lang="ru-RU" sz="12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0234" y="8751874"/>
            <a:ext cx="3061366" cy="383959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pPr algn="r"/>
            <a:r>
              <a:rPr lang="ru-RU" sz="1260" dirty="0">
                <a:solidFill>
                  <a:schemeClr val="bg1">
                    <a:lumMod val="65000"/>
                  </a:schemeClr>
                </a:solidFill>
              </a:rPr>
              <a:t> г. Владивосток, </a:t>
            </a:r>
            <a:r>
              <a:rPr lang="ru-RU" sz="1260" dirty="0" smtClean="0">
                <a:solidFill>
                  <a:schemeClr val="bg1">
                    <a:lumMod val="65000"/>
                  </a:schemeClr>
                </a:solidFill>
              </a:rPr>
              <a:t>январь 2026 год</a:t>
            </a:r>
            <a:endParaRPr lang="ru-RU" sz="12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0" y="7675579"/>
            <a:ext cx="5486400" cy="810537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ru-RU" sz="1365" dirty="0" smtClean="0">
                <a:solidFill>
                  <a:srgbClr val="11437F"/>
                </a:solidFill>
              </a:rPr>
              <a:t>Елисеева Ольга Александровна,</a:t>
            </a:r>
            <a:endParaRPr lang="ru-RU" sz="1365" dirty="0">
              <a:solidFill>
                <a:srgbClr val="11437F"/>
              </a:solidFill>
            </a:endParaRPr>
          </a:p>
          <a:p>
            <a:r>
              <a:rPr lang="ru-RU" sz="1365" dirty="0" smtClean="0">
                <a:solidFill>
                  <a:srgbClr val="11437F"/>
                </a:solidFill>
              </a:rPr>
              <a:t>заместитель начальника отдела казначейского сопровождения </a:t>
            </a:r>
            <a:r>
              <a:rPr lang="ru-RU" sz="1365" dirty="0">
                <a:solidFill>
                  <a:srgbClr val="11437F"/>
                </a:solidFill>
              </a:rPr>
              <a:t>Управления Федерального казначейства по Приморскому краю</a:t>
            </a:r>
            <a:endParaRPr lang="en-US" sz="1365" dirty="0">
              <a:solidFill>
                <a:srgbClr val="11437F"/>
              </a:solidFill>
            </a:endParaRPr>
          </a:p>
        </p:txBody>
      </p:sp>
      <p:sp>
        <p:nvSpPr>
          <p:cNvPr id="16" name="object 2"/>
          <p:cNvSpPr/>
          <p:nvPr/>
        </p:nvSpPr>
        <p:spPr>
          <a:xfrm>
            <a:off x="0" y="8537945"/>
            <a:ext cx="4132548" cy="347363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4" name="object 2"/>
          <p:cNvSpPr/>
          <p:nvPr/>
        </p:nvSpPr>
        <p:spPr>
          <a:xfrm flipV="1">
            <a:off x="0" y="760636"/>
            <a:ext cx="12801600" cy="39316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7" name="TextBox 16"/>
          <p:cNvSpPr txBox="1"/>
          <p:nvPr/>
        </p:nvSpPr>
        <p:spPr>
          <a:xfrm>
            <a:off x="1075723" y="401704"/>
            <a:ext cx="2853967" cy="383959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ru-RU" sz="1260" dirty="0">
                <a:solidFill>
                  <a:srgbClr val="11437F"/>
                </a:solidFill>
              </a:rPr>
              <a:t>УФК ПО ПРИМОРСКОМУ КРАЮ</a:t>
            </a: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0855"/>
          <a:stretch>
            <a:fillRect/>
          </a:stretch>
        </p:blipFill>
        <p:spPr>
          <a:xfrm>
            <a:off x="200912" y="156279"/>
            <a:ext cx="874811" cy="874811"/>
          </a:xfrm>
          <a:prstGeom prst="rect">
            <a:avLst/>
          </a:prstGeom>
        </p:spPr>
      </p:pic>
      <p:sp>
        <p:nvSpPr>
          <p:cNvPr id="13" name="object 9"/>
          <p:cNvSpPr/>
          <p:nvPr/>
        </p:nvSpPr>
        <p:spPr>
          <a:xfrm>
            <a:off x="10181220" y="2149950"/>
            <a:ext cx="2620380" cy="587684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9" name="TextBox 18"/>
          <p:cNvSpPr txBox="1"/>
          <p:nvPr/>
        </p:nvSpPr>
        <p:spPr bwMode="auto">
          <a:xfrm>
            <a:off x="508462" y="3063288"/>
            <a:ext cx="9549938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5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КоАП (ст.15.49) </a:t>
            </a:r>
            <a:r>
              <a:rPr lang="ru-RU" sz="5400" b="1" dirty="0" smtClean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Технические возможности для клиентов в ПУР КС</a:t>
            </a:r>
            <a:endParaRPr lang="ru-RU" sz="5400" dirty="0">
              <a:solidFill>
                <a:srgbClr val="11437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6210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149539" y="186530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159584" y="580445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654562" y="1962252"/>
            <a:ext cx="6575369" cy="522156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5396642" y="197318"/>
            <a:ext cx="7157595" cy="104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400" dirty="0">
                <a:solidFill>
                  <a:srgbClr val="11437F"/>
                </a:solidFill>
              </a:rPr>
              <a:t>КоАП (ст.15.49) Технические </a:t>
            </a:r>
            <a:r>
              <a:rPr lang="ru-RU" sz="2400" dirty="0" smtClean="0">
                <a:solidFill>
                  <a:srgbClr val="11437F"/>
                </a:solidFill>
              </a:rPr>
              <a:t/>
            </a:r>
            <a:br>
              <a:rPr lang="ru-RU" sz="2400" dirty="0" smtClean="0">
                <a:solidFill>
                  <a:srgbClr val="11437F"/>
                </a:solidFill>
              </a:rPr>
            </a:br>
            <a:r>
              <a:rPr lang="ru-RU" sz="2400" dirty="0" smtClean="0">
                <a:solidFill>
                  <a:srgbClr val="11437F"/>
                </a:solidFill>
              </a:rPr>
              <a:t>возможности </a:t>
            </a:r>
            <a:r>
              <a:rPr lang="ru-RU" sz="2400" dirty="0">
                <a:solidFill>
                  <a:srgbClr val="11437F"/>
                </a:solidFill>
              </a:rPr>
              <a:t>для </a:t>
            </a:r>
            <a:r>
              <a:rPr lang="ru-RU" sz="2400" dirty="0" smtClean="0">
                <a:solidFill>
                  <a:srgbClr val="11437F"/>
                </a:solidFill>
              </a:rPr>
              <a:t>клиентов </a:t>
            </a:r>
            <a:r>
              <a:rPr lang="ru-RU" sz="2400" dirty="0">
                <a:solidFill>
                  <a:srgbClr val="11437F"/>
                </a:solidFill>
              </a:rPr>
              <a:t>в ПУР КС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2</a:t>
            </a:r>
            <a:endParaRPr lang="ru-RU" sz="1500" b="1" dirty="0"/>
          </a:p>
        </p:txBody>
      </p:sp>
      <p:sp>
        <p:nvSpPr>
          <p:cNvPr id="11" name="TextBox 10"/>
          <p:cNvSpPr txBox="1"/>
          <p:nvPr/>
        </p:nvSpPr>
        <p:spPr bwMode="auto">
          <a:xfrm>
            <a:off x="654561" y="1647542"/>
            <a:ext cx="1171754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В Компоненте </a:t>
            </a:r>
            <a:r>
              <a:rPr lang="ru-RU" sz="2800" b="1" dirty="0">
                <a:solidFill>
                  <a:srgbClr val="11437F"/>
                </a:solidFill>
                <a:cs typeface="Times New Roman"/>
              </a:rPr>
              <a:t>казначейского </a:t>
            </a: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сопровождения Подсистемы </a:t>
            </a:r>
            <a:r>
              <a:rPr lang="ru-RU" sz="2800" b="1" dirty="0">
                <a:solidFill>
                  <a:srgbClr val="11437F"/>
                </a:solidFill>
                <a:cs typeface="Times New Roman"/>
              </a:rPr>
              <a:t>управления расходами Государственная интегрированная информационная система управления общественными финансами «Электронный бюджет</a:t>
            </a: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» </a:t>
            </a:r>
            <a:br>
              <a:rPr lang="ru-RU" sz="2800" b="1" dirty="0" smtClean="0">
                <a:solidFill>
                  <a:srgbClr val="11437F"/>
                </a:solidFill>
                <a:cs typeface="Times New Roman"/>
              </a:rPr>
            </a:b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с 27.01.2026 реализовано:</a:t>
            </a:r>
            <a:endParaRPr lang="ru-RU" sz="2800" b="1" dirty="0"/>
          </a:p>
        </p:txBody>
      </p:sp>
      <p:sp>
        <p:nvSpPr>
          <p:cNvPr id="2" name="Прямоугольник 1"/>
          <p:cNvSpPr/>
          <p:nvPr/>
        </p:nvSpPr>
        <p:spPr>
          <a:xfrm>
            <a:off x="2484177" y="3866100"/>
            <a:ext cx="10070060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cs typeface="Times New Roman"/>
              </a:rPr>
              <a:t>Отслеживание срока утверждения «Сведений об операциях с целевыми средствами» путем визуального просмотра 3 новых колонок в списочной форме:</a:t>
            </a:r>
          </a:p>
          <a:p>
            <a:pPr marL="457200" indent="-457200">
              <a:buFontTx/>
              <a:buChar char="-"/>
              <a:defRPr/>
            </a:pPr>
            <a:r>
              <a:rPr lang="ru-RU" sz="2800" b="1" dirty="0" smtClean="0">
                <a:cs typeface="Times New Roman"/>
              </a:rPr>
              <a:t>«Дата поступления на утверждение Сведений заказчику»</a:t>
            </a:r>
          </a:p>
          <a:p>
            <a:pPr marL="457200" indent="-457200">
              <a:buFontTx/>
              <a:buChar char="-"/>
              <a:defRPr/>
            </a:pPr>
            <a:r>
              <a:rPr lang="ru-RU" sz="2800" b="1" dirty="0" smtClean="0">
                <a:cs typeface="Times New Roman"/>
              </a:rPr>
              <a:t>«Срок утверждения Заказчиком»</a:t>
            </a:r>
          </a:p>
          <a:p>
            <a:pPr marL="457200" indent="-457200">
              <a:buFontTx/>
              <a:buChar char="-"/>
              <a:defRPr/>
            </a:pPr>
            <a:r>
              <a:rPr lang="ru-RU" sz="2800" b="1" dirty="0" smtClean="0">
                <a:cs typeface="Times New Roman"/>
              </a:rPr>
              <a:t>«Количество дней до утверждения»</a:t>
            </a:r>
          </a:p>
          <a:p>
            <a:pPr>
              <a:defRPr/>
            </a:pPr>
            <a:endParaRPr lang="ru-RU" sz="3200" b="1" dirty="0">
              <a:cs typeface="Times New Roman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484177" y="7100666"/>
            <a:ext cx="1007006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ru-RU" sz="2800" b="1" dirty="0" smtClean="0">
                <a:cs typeface="Times New Roman"/>
              </a:rPr>
              <a:t>Получение </a:t>
            </a:r>
            <a:r>
              <a:rPr lang="ru-RU" sz="2800" b="1" u="sng" dirty="0" smtClean="0">
                <a:cs typeface="Times New Roman"/>
              </a:rPr>
              <a:t>Уведомления </a:t>
            </a:r>
            <a:r>
              <a:rPr lang="ru-RU" sz="2800" b="1" u="sng" dirty="0">
                <a:cs typeface="Times New Roman"/>
              </a:rPr>
              <a:t>о нарушении срока утверждения Сведений </a:t>
            </a:r>
            <a:r>
              <a:rPr lang="ru-RU" sz="2800" b="1" u="sng" dirty="0" smtClean="0">
                <a:cs typeface="Times New Roman"/>
              </a:rPr>
              <a:t>заказчиком</a:t>
            </a:r>
            <a:endParaRPr lang="ru-RU" sz="2800" b="1" dirty="0">
              <a:cs typeface="Times New Roman"/>
            </a:endParaRPr>
          </a:p>
        </p:txBody>
      </p:sp>
      <p:sp>
        <p:nvSpPr>
          <p:cNvPr id="5" name="Шеврон 4"/>
          <p:cNvSpPr/>
          <p:nvPr/>
        </p:nvSpPr>
        <p:spPr>
          <a:xfrm>
            <a:off x="1311984" y="7336409"/>
            <a:ext cx="484632" cy="484632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7" name="Шеврон 16"/>
          <p:cNvSpPr/>
          <p:nvPr/>
        </p:nvSpPr>
        <p:spPr>
          <a:xfrm>
            <a:off x="1311984" y="4145309"/>
            <a:ext cx="484632" cy="484632"/>
          </a:xfrm>
          <a:prstGeom prst="chevron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24464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84944" y="521637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8" name="TextBox 57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3</a:t>
            </a:r>
            <a:endParaRPr lang="ru-RU" sz="1500" b="1" dirty="0"/>
          </a:p>
        </p:txBody>
      </p:sp>
      <p:sp>
        <p:nvSpPr>
          <p:cNvPr id="40" name="Прямоугольник 39"/>
          <p:cNvSpPr/>
          <p:nvPr/>
        </p:nvSpPr>
        <p:spPr bwMode="auto">
          <a:xfrm>
            <a:off x="280175" y="1427249"/>
            <a:ext cx="11928761" cy="116954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2800" b="1" dirty="0">
                <a:solidFill>
                  <a:srgbClr val="11437F"/>
                </a:solidFill>
                <a:cs typeface="Times New Roman"/>
              </a:rPr>
              <a:t>Отображение документа «Сведения об операциях с ЦС» в статусе «На утверждении Заказчика</a:t>
            </a: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»:</a:t>
            </a:r>
            <a:endParaRPr lang="ru-RU" sz="2800" b="1" dirty="0">
              <a:solidFill>
                <a:srgbClr val="11437F"/>
              </a:solidFill>
              <a:cs typeface="Times New Roman"/>
            </a:endParaRPr>
          </a:p>
          <a:p>
            <a:pPr>
              <a:defRPr/>
            </a:pP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41" name="Прямоугольник 40"/>
          <p:cNvSpPr/>
          <p:nvPr/>
        </p:nvSpPr>
        <p:spPr bwMode="auto">
          <a:xfrm>
            <a:off x="274899" y="2423894"/>
            <a:ext cx="12152629" cy="2677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2400" dirty="0">
                <a:cs typeface="Times New Roman"/>
              </a:rPr>
              <a:t>Перейти в главное меню, </a:t>
            </a:r>
            <a:r>
              <a:rPr lang="ru-RU" sz="2400" dirty="0" smtClean="0">
                <a:cs typeface="Times New Roman"/>
              </a:rPr>
              <a:t>выбрать </a:t>
            </a:r>
            <a:r>
              <a:rPr lang="ru-RU" sz="2400" dirty="0">
                <a:cs typeface="Times New Roman"/>
              </a:rPr>
              <a:t>«Казначейское </a:t>
            </a:r>
            <a:r>
              <a:rPr lang="ru-RU" sz="2400" dirty="0" smtClean="0">
                <a:cs typeface="Times New Roman"/>
              </a:rPr>
              <a:t>сопровождение</a:t>
            </a:r>
            <a:r>
              <a:rPr lang="ru-RU" sz="2400" dirty="0">
                <a:cs typeface="Times New Roman"/>
              </a:rPr>
              <a:t>» – </a:t>
            </a:r>
            <a:r>
              <a:rPr lang="ru-RU" sz="2400" dirty="0" smtClean="0">
                <a:cs typeface="Times New Roman"/>
              </a:rPr>
              <a:t>«Казначейское сопровождение» </a:t>
            </a:r>
            <a:r>
              <a:rPr lang="ru-RU" sz="2400" dirty="0">
                <a:cs typeface="Times New Roman"/>
              </a:rPr>
              <a:t>–</a:t>
            </a:r>
            <a:r>
              <a:rPr lang="ru-RU" sz="2400" dirty="0" smtClean="0">
                <a:cs typeface="Times New Roman"/>
              </a:rPr>
              <a:t>«</a:t>
            </a:r>
            <a:r>
              <a:rPr lang="ru-RU" sz="2400" dirty="0">
                <a:cs typeface="Times New Roman"/>
              </a:rPr>
              <a:t>Предоставление и </a:t>
            </a:r>
            <a:r>
              <a:rPr lang="ru-RU" sz="2400" dirty="0" smtClean="0">
                <a:cs typeface="Times New Roman"/>
              </a:rPr>
              <a:t>обработка </a:t>
            </a:r>
            <a:r>
              <a:rPr lang="ru-RU" sz="2400" dirty="0">
                <a:cs typeface="Times New Roman"/>
              </a:rPr>
              <a:t>сведений об </a:t>
            </a:r>
            <a:r>
              <a:rPr lang="ru-RU" sz="2400" dirty="0" smtClean="0">
                <a:cs typeface="Times New Roman"/>
              </a:rPr>
              <a:t>операциях </a:t>
            </a:r>
            <a:r>
              <a:rPr lang="ru-RU" sz="2400" dirty="0">
                <a:cs typeface="Times New Roman"/>
              </a:rPr>
              <a:t>с целевыми средствами</a:t>
            </a:r>
            <a:r>
              <a:rPr lang="ru-RU" sz="2400" dirty="0" smtClean="0">
                <a:cs typeface="Times New Roman"/>
              </a:rPr>
              <a:t>» – «</a:t>
            </a:r>
            <a:r>
              <a:rPr lang="ru-RU" sz="2400" dirty="0">
                <a:cs typeface="Times New Roman"/>
              </a:rPr>
              <a:t>Сведения об операциях с ЦС» –</a:t>
            </a:r>
            <a:r>
              <a:rPr lang="ru-RU" sz="2400" dirty="0" smtClean="0">
                <a:cs typeface="Times New Roman"/>
              </a:rPr>
              <a:t> </a:t>
            </a:r>
            <a:r>
              <a:rPr lang="ru-RU" sz="2400" dirty="0">
                <a:cs typeface="Times New Roman"/>
              </a:rPr>
              <a:t>«все документы</a:t>
            </a:r>
            <a:r>
              <a:rPr lang="ru-RU" sz="2400" dirty="0" smtClean="0">
                <a:cs typeface="Times New Roman"/>
              </a:rPr>
              <a:t>».</a:t>
            </a:r>
          </a:p>
          <a:p>
            <a:pPr>
              <a:defRPr/>
            </a:pPr>
            <a:endParaRPr lang="ru-RU" sz="2000" dirty="0" smtClean="0">
              <a:cs typeface="Times New Roman"/>
            </a:endParaRPr>
          </a:p>
          <a:p>
            <a:pPr>
              <a:defRPr/>
            </a:pPr>
            <a:r>
              <a:rPr lang="ru-RU" sz="2800" b="1" dirty="0">
                <a:solidFill>
                  <a:srgbClr val="11437F"/>
                </a:solidFill>
                <a:cs typeface="Times New Roman"/>
              </a:rPr>
              <a:t>Условия отбора:</a:t>
            </a:r>
            <a:endParaRPr lang="ru-RU" sz="2800" dirty="0"/>
          </a:p>
          <a:p>
            <a:pPr marL="285750" indent="-285750">
              <a:buFont typeface="Arial" panose="020B0604020202020204" pitchFamily="34" charset="0"/>
              <a:buChar char="•"/>
              <a:defRPr/>
            </a:pPr>
            <a:r>
              <a:rPr lang="ru-RU" sz="2400" dirty="0" smtClean="0">
                <a:cs typeface="Times New Roman"/>
              </a:rPr>
              <a:t>В статусе </a:t>
            </a:r>
            <a:r>
              <a:rPr lang="ru-RU" sz="2400" dirty="0">
                <a:cs typeface="Times New Roman"/>
              </a:rPr>
              <a:t>«На утверждении Заказчика</a:t>
            </a:r>
            <a:r>
              <a:rPr lang="ru-RU" sz="2400" dirty="0" smtClean="0">
                <a:cs typeface="Times New Roman"/>
              </a:rPr>
              <a:t>» в колонке «Количество дней до утверждения» </a:t>
            </a:r>
            <a:r>
              <a:rPr lang="ru-RU" sz="2400" b="1" u="sng" dirty="0" smtClean="0">
                <a:cs typeface="Times New Roman"/>
              </a:rPr>
              <a:t>рекомендуется осуществлять мониторинг </a:t>
            </a:r>
            <a:r>
              <a:rPr lang="ru-RU" sz="2400" dirty="0" smtClean="0">
                <a:cs typeface="Times New Roman"/>
              </a:rPr>
              <a:t>оставшихся дней до утверждения.</a:t>
            </a:r>
          </a:p>
        </p:txBody>
      </p:sp>
      <p:pic>
        <p:nvPicPr>
          <p:cNvPr id="42" name="Рисунок 4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333" b="16463"/>
          <a:stretch/>
        </p:blipFill>
        <p:spPr bwMode="auto">
          <a:xfrm>
            <a:off x="184843" y="6293367"/>
            <a:ext cx="12332739" cy="2143362"/>
          </a:xfrm>
          <a:prstGeom prst="rect">
            <a:avLst/>
          </a:prstGeom>
        </p:spPr>
      </p:pic>
      <p:sp>
        <p:nvSpPr>
          <p:cNvPr id="44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5396642" y="197318"/>
            <a:ext cx="7157595" cy="104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400" dirty="0">
                <a:solidFill>
                  <a:srgbClr val="11437F"/>
                </a:solidFill>
              </a:rPr>
              <a:t>КоАП (ст.15.49) Технические </a:t>
            </a:r>
            <a:r>
              <a:rPr lang="ru-RU" sz="2400" dirty="0" smtClean="0">
                <a:solidFill>
                  <a:srgbClr val="11437F"/>
                </a:solidFill>
              </a:rPr>
              <a:t/>
            </a:r>
            <a:br>
              <a:rPr lang="ru-RU" sz="2400" dirty="0" smtClean="0">
                <a:solidFill>
                  <a:srgbClr val="11437F"/>
                </a:solidFill>
              </a:rPr>
            </a:br>
            <a:r>
              <a:rPr lang="ru-RU" sz="2400" dirty="0" smtClean="0">
                <a:solidFill>
                  <a:srgbClr val="11437F"/>
                </a:solidFill>
              </a:rPr>
              <a:t>возможности </a:t>
            </a:r>
            <a:r>
              <a:rPr lang="ru-RU" sz="2400" dirty="0">
                <a:solidFill>
                  <a:srgbClr val="11437F"/>
                </a:solidFill>
              </a:rPr>
              <a:t>для </a:t>
            </a:r>
            <a:r>
              <a:rPr lang="ru-RU" sz="2400" dirty="0" smtClean="0">
                <a:solidFill>
                  <a:srgbClr val="11437F"/>
                </a:solidFill>
              </a:rPr>
              <a:t>клиентов </a:t>
            </a:r>
            <a:r>
              <a:rPr lang="ru-RU" sz="2400" dirty="0">
                <a:solidFill>
                  <a:srgbClr val="11437F"/>
                </a:solidFill>
              </a:rPr>
              <a:t>в ПУР КС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1375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Рисунок 3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1284944" y="521637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cxnSp>
        <p:nvCxnSpPr>
          <p:cNvPr id="34" name="Прямая соединительная линия 3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Прямоугольник 39"/>
          <p:cNvSpPr/>
          <p:nvPr/>
        </p:nvSpPr>
        <p:spPr bwMode="auto">
          <a:xfrm>
            <a:off x="310750" y="1275681"/>
            <a:ext cx="12274062" cy="1169549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Для отражения новых колонок в личном кабинете заказчика и участника казначейского сопровождения необходимо </a:t>
            </a:r>
            <a:r>
              <a:rPr lang="ru-RU" sz="2800" b="1" dirty="0">
                <a:solidFill>
                  <a:srgbClr val="11437F"/>
                </a:solidFill>
                <a:cs typeface="Arial" panose="020B0604020202020204" pitchFamily="34" charset="0"/>
              </a:rPr>
              <a:t>сделать следующее действия:</a:t>
            </a:r>
          </a:p>
          <a:p>
            <a:pPr>
              <a:defRPr/>
            </a:pPr>
            <a:endParaRPr lang="ru-RU" sz="1400" b="1" dirty="0">
              <a:solidFill>
                <a:srgbClr val="11437F"/>
              </a:solidFill>
              <a:cs typeface="Times New Roman"/>
            </a:endParaRPr>
          </a:p>
        </p:txBody>
      </p:sp>
      <p:sp>
        <p:nvSpPr>
          <p:cNvPr id="44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5396642" y="197318"/>
            <a:ext cx="7157595" cy="104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400" dirty="0">
                <a:solidFill>
                  <a:srgbClr val="11437F"/>
                </a:solidFill>
              </a:rPr>
              <a:t>КоАП (ст.15.49) Технические </a:t>
            </a:r>
            <a:r>
              <a:rPr lang="ru-RU" sz="2400" dirty="0" smtClean="0">
                <a:solidFill>
                  <a:srgbClr val="11437F"/>
                </a:solidFill>
              </a:rPr>
              <a:t/>
            </a:r>
            <a:br>
              <a:rPr lang="ru-RU" sz="2400" dirty="0" smtClean="0">
                <a:solidFill>
                  <a:srgbClr val="11437F"/>
                </a:solidFill>
              </a:rPr>
            </a:br>
            <a:r>
              <a:rPr lang="ru-RU" sz="2400" dirty="0" smtClean="0">
                <a:solidFill>
                  <a:srgbClr val="11437F"/>
                </a:solidFill>
              </a:rPr>
              <a:t>возможности </a:t>
            </a:r>
            <a:r>
              <a:rPr lang="ru-RU" sz="2400" dirty="0">
                <a:solidFill>
                  <a:srgbClr val="11437F"/>
                </a:solidFill>
              </a:rPr>
              <a:t>для </a:t>
            </a:r>
            <a:r>
              <a:rPr lang="ru-RU" sz="2400" dirty="0" smtClean="0">
                <a:solidFill>
                  <a:srgbClr val="11437F"/>
                </a:solidFill>
              </a:rPr>
              <a:t>клиентов </a:t>
            </a:r>
            <a:r>
              <a:rPr lang="ru-RU" sz="2400" dirty="0">
                <a:solidFill>
                  <a:srgbClr val="11437F"/>
                </a:solidFill>
              </a:rPr>
              <a:t>в ПУР КС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 smtClean="0"/>
              <a:t>4</a:t>
            </a:r>
            <a:endParaRPr lang="ru-RU" sz="1500" b="1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0433" y="5206659"/>
            <a:ext cx="3129807" cy="380047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75034" y="2835270"/>
            <a:ext cx="8632602" cy="1914664"/>
          </a:xfrm>
          <a:prstGeom prst="rect">
            <a:avLst/>
          </a:prstGeom>
        </p:spPr>
      </p:pic>
      <p:sp>
        <p:nvSpPr>
          <p:cNvPr id="4" name="Блок-схема: альтернативный процесс 3"/>
          <p:cNvSpPr/>
          <p:nvPr/>
        </p:nvSpPr>
        <p:spPr>
          <a:xfrm>
            <a:off x="274899" y="2759357"/>
            <a:ext cx="3240461" cy="4591002"/>
          </a:xfrm>
          <a:prstGeom prst="flowChartAlternateProcess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tx1"/>
                </a:solidFill>
                <a:cs typeface="Arial" panose="020B0604020202020204" pitchFamily="34" charset="0"/>
              </a:rPr>
              <a:t>Правой кнопкой мыши нажать </a:t>
            </a:r>
            <a:r>
              <a:rPr lang="ru-RU" sz="2500" b="1" dirty="0" smtClean="0">
                <a:solidFill>
                  <a:schemeClr val="tx1"/>
                </a:solidFill>
                <a:cs typeface="Arial" panose="020B0604020202020204" pitchFamily="34" charset="0"/>
              </a:rPr>
              <a:t>по наименованию любой колонки </a:t>
            </a:r>
            <a:r>
              <a:rPr lang="ru-RU" sz="2500" b="1" dirty="0">
                <a:solidFill>
                  <a:schemeClr val="tx1"/>
                </a:solidFill>
                <a:cs typeface="Arial" panose="020B0604020202020204" pitchFamily="34" charset="0"/>
              </a:rPr>
              <a:t>списочной формы Сведений, появится меню, в котором необходимо выбрать первую строчку «Выбор колонок»</a:t>
            </a:r>
          </a:p>
        </p:txBody>
      </p:sp>
      <p:sp>
        <p:nvSpPr>
          <p:cNvPr id="14" name="Блок-схема: альтернативный процесс 13"/>
          <p:cNvSpPr/>
          <p:nvPr/>
        </p:nvSpPr>
        <p:spPr>
          <a:xfrm>
            <a:off x="274899" y="7844955"/>
            <a:ext cx="3674070" cy="1094410"/>
          </a:xfrm>
          <a:prstGeom prst="flowChartAlternateProcess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500" b="1" dirty="0">
                <a:solidFill>
                  <a:schemeClr val="tx1"/>
                </a:solidFill>
                <a:cs typeface="Arial" panose="020B0604020202020204" pitchFamily="34" charset="0"/>
              </a:rPr>
              <a:t>Нажать на кнопку «Сбросить»</a:t>
            </a:r>
          </a:p>
        </p:txBody>
      </p:sp>
      <p:cxnSp>
        <p:nvCxnSpPr>
          <p:cNvPr id="6" name="Прямая со стрелкой 5"/>
          <p:cNvCxnSpPr/>
          <p:nvPr/>
        </p:nvCxnSpPr>
        <p:spPr>
          <a:xfrm flipV="1">
            <a:off x="3515360" y="4012057"/>
            <a:ext cx="459674" cy="23577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>
            <a:off x="3948969" y="8371840"/>
            <a:ext cx="3731464" cy="4064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6592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4944" y="579257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654562" y="1962252"/>
            <a:ext cx="6575369" cy="522156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/>
              <a:t>5</a:t>
            </a:r>
          </a:p>
        </p:txBody>
      </p:sp>
      <p:sp>
        <p:nvSpPr>
          <p:cNvPr id="16" name="Прямоугольник 15"/>
          <p:cNvSpPr/>
          <p:nvPr/>
        </p:nvSpPr>
        <p:spPr bwMode="auto">
          <a:xfrm>
            <a:off x="544037" y="1211307"/>
            <a:ext cx="11648687" cy="83099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rgbClr val="11437F"/>
                </a:solidFill>
                <a:cs typeface="Arial" panose="020B0604020202020204" pitchFamily="34" charset="0"/>
              </a:rPr>
              <a:t>Отображение документа «Уведомление о нарушении срока утверждения Сведений заказчиком</a:t>
            </a:r>
            <a:r>
              <a:rPr lang="ru-RU" sz="2400" b="1" dirty="0" smtClean="0">
                <a:solidFill>
                  <a:srgbClr val="11437F"/>
                </a:solidFill>
                <a:cs typeface="Arial" panose="020B0604020202020204" pitchFamily="34" charset="0"/>
              </a:rPr>
              <a:t>»:</a:t>
            </a:r>
            <a:endParaRPr lang="ru-RU" sz="2400" b="1" dirty="0">
              <a:solidFill>
                <a:srgbClr val="11437F"/>
              </a:solidFill>
              <a:cs typeface="Arial" panose="020B0604020202020204" pitchFamily="34" charset="0"/>
            </a:endParaRP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44037" y="2059935"/>
            <a:ext cx="12010200" cy="2400655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2000" b="1" dirty="0" smtClean="0">
                <a:cs typeface="Arial" panose="020B0604020202020204" pitchFamily="34" charset="0"/>
              </a:rPr>
              <a:t>Перейти </a:t>
            </a:r>
            <a:r>
              <a:rPr lang="ru-RU" sz="2000" b="1" dirty="0">
                <a:cs typeface="Arial" panose="020B0604020202020204" pitchFamily="34" charset="0"/>
              </a:rPr>
              <a:t>в главное меню, </a:t>
            </a:r>
            <a:r>
              <a:rPr lang="ru-RU" sz="2000" b="1" dirty="0" smtClean="0">
                <a:cs typeface="Arial" panose="020B0604020202020204" pitchFamily="34" charset="0"/>
              </a:rPr>
              <a:t>выбрать </a:t>
            </a:r>
            <a:r>
              <a:rPr lang="ru-RU" sz="2000" b="1" dirty="0">
                <a:cs typeface="Arial" panose="020B0604020202020204" pitchFamily="34" charset="0"/>
              </a:rPr>
              <a:t>«Казначейское </a:t>
            </a:r>
            <a:r>
              <a:rPr lang="ru-RU" sz="2000" b="1" dirty="0" smtClean="0">
                <a:cs typeface="Arial" panose="020B0604020202020204" pitchFamily="34" charset="0"/>
              </a:rPr>
              <a:t>сопровождение</a:t>
            </a:r>
            <a:r>
              <a:rPr lang="ru-RU" sz="2000" b="1" dirty="0">
                <a:cs typeface="Arial" panose="020B0604020202020204" pitchFamily="34" charset="0"/>
              </a:rPr>
              <a:t>» – </a:t>
            </a:r>
            <a:r>
              <a:rPr lang="ru-RU" sz="2000" b="1" dirty="0" smtClean="0">
                <a:cs typeface="Arial" panose="020B0604020202020204" pitchFamily="34" charset="0"/>
              </a:rPr>
              <a:t>«Казначейское сопровождение» </a:t>
            </a:r>
            <a:r>
              <a:rPr lang="ru-RU" sz="2000" b="1" dirty="0">
                <a:cs typeface="Arial" panose="020B0604020202020204" pitchFamily="34" charset="0"/>
              </a:rPr>
              <a:t>–</a:t>
            </a:r>
            <a:r>
              <a:rPr lang="ru-RU" sz="2000" b="1" dirty="0" smtClean="0">
                <a:cs typeface="Arial" panose="020B0604020202020204" pitchFamily="34" charset="0"/>
              </a:rPr>
              <a:t>«</a:t>
            </a:r>
            <a:r>
              <a:rPr lang="ru-RU" sz="2000" b="1" dirty="0">
                <a:cs typeface="Arial" panose="020B0604020202020204" pitchFamily="34" charset="0"/>
              </a:rPr>
              <a:t>Предоставление и </a:t>
            </a:r>
            <a:r>
              <a:rPr lang="ru-RU" sz="2000" b="1" dirty="0" smtClean="0">
                <a:cs typeface="Arial" panose="020B0604020202020204" pitchFamily="34" charset="0"/>
              </a:rPr>
              <a:t>обработка </a:t>
            </a:r>
            <a:r>
              <a:rPr lang="ru-RU" sz="2000" b="1" dirty="0">
                <a:cs typeface="Arial" panose="020B0604020202020204" pitchFamily="34" charset="0"/>
              </a:rPr>
              <a:t>сведений об </a:t>
            </a:r>
            <a:r>
              <a:rPr lang="ru-RU" sz="2000" b="1" dirty="0" smtClean="0">
                <a:cs typeface="Arial" panose="020B0604020202020204" pitchFamily="34" charset="0"/>
              </a:rPr>
              <a:t>операциях </a:t>
            </a:r>
            <a:r>
              <a:rPr lang="ru-RU" sz="2000" b="1" dirty="0">
                <a:cs typeface="Arial" panose="020B0604020202020204" pitchFamily="34" charset="0"/>
              </a:rPr>
              <a:t>с целевыми средствами</a:t>
            </a:r>
            <a:r>
              <a:rPr lang="ru-RU" sz="2000" b="1" dirty="0" smtClean="0">
                <a:cs typeface="Arial" panose="020B0604020202020204" pitchFamily="34" charset="0"/>
              </a:rPr>
              <a:t>» </a:t>
            </a:r>
            <a:r>
              <a:rPr lang="ru-RU" sz="2000" b="1" dirty="0">
                <a:cs typeface="Arial" panose="020B0604020202020204" pitchFamily="34" charset="0"/>
              </a:rPr>
              <a:t>– «Уведомления о нарушении срока утверждения Сведений заказчиком</a:t>
            </a:r>
            <a:r>
              <a:rPr lang="ru-RU" sz="2000" b="1" dirty="0" smtClean="0">
                <a:cs typeface="Arial" panose="020B0604020202020204" pitchFamily="34" charset="0"/>
              </a:rPr>
              <a:t>» – </a:t>
            </a:r>
            <a:r>
              <a:rPr lang="ru-RU" sz="2000" b="1" dirty="0">
                <a:cs typeface="Arial" panose="020B0604020202020204" pitchFamily="34" charset="0"/>
              </a:rPr>
              <a:t>«все документы</a:t>
            </a:r>
            <a:r>
              <a:rPr lang="ru-RU" sz="2000" b="1" dirty="0" smtClean="0">
                <a:cs typeface="Arial" panose="020B0604020202020204" pitchFamily="34" charset="0"/>
              </a:rPr>
              <a:t>»</a:t>
            </a:r>
          </a:p>
          <a:p>
            <a:pPr>
              <a:defRPr/>
            </a:pPr>
            <a:endParaRPr lang="ru-RU" sz="1000" b="1" dirty="0" smtClean="0">
              <a:cs typeface="Times New Roman"/>
            </a:endParaRPr>
          </a:p>
          <a:p>
            <a:pPr>
              <a:defRPr/>
            </a:pPr>
            <a:r>
              <a:rPr lang="ru-RU" sz="2000" b="1" u="sng" dirty="0" smtClean="0">
                <a:cs typeface="Arial" panose="020B0604020202020204" pitchFamily="34" charset="0"/>
              </a:rPr>
              <a:t>Рекомендуется осуществлять мониторинг </a:t>
            </a:r>
            <a:r>
              <a:rPr lang="ru-RU" sz="2000" b="1" dirty="0" smtClean="0">
                <a:cs typeface="Arial" panose="020B0604020202020204" pitchFamily="34" charset="0"/>
              </a:rPr>
              <a:t>Уведомлений о нарушении срока утверждения Сведений заказчиком.</a:t>
            </a:r>
          </a:p>
          <a:p>
            <a:pPr>
              <a:defRPr/>
            </a:pPr>
            <a:r>
              <a:rPr lang="ru-RU" sz="2000" b="1" dirty="0" smtClean="0">
                <a:cs typeface="Arial" panose="020B0604020202020204" pitchFamily="34" charset="0"/>
              </a:rPr>
              <a:t>Если сформировано Уведомление о нарушении срока утверждения Сведений заказчиком, то это значит, что ТОФК </a:t>
            </a:r>
            <a:r>
              <a:rPr lang="ru-RU" sz="2000" b="1" dirty="0" smtClean="0">
                <a:cs typeface="Arial" panose="020B0604020202020204" pitchFamily="34" charset="0"/>
              </a:rPr>
              <a:t>возбудил </a:t>
            </a:r>
            <a:r>
              <a:rPr lang="ru-RU" sz="2000" b="1" dirty="0" smtClean="0">
                <a:cs typeface="Arial" panose="020B0604020202020204" pitchFamily="34" charset="0"/>
              </a:rPr>
              <a:t>административное производство по статье 15.49 КоАП</a:t>
            </a:r>
            <a:endParaRPr lang="ru-RU" sz="2000" dirty="0">
              <a:cs typeface="Arial" panose="020B0604020202020204" pitchFamily="34" charset="0"/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81177" y="4559954"/>
            <a:ext cx="11824471" cy="4377976"/>
          </a:xfrm>
          <a:prstGeom prst="rect">
            <a:avLst/>
          </a:prstGeom>
        </p:spPr>
      </p:pic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5396642" y="197318"/>
            <a:ext cx="7157595" cy="104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400" dirty="0">
                <a:solidFill>
                  <a:srgbClr val="11437F"/>
                </a:solidFill>
              </a:rPr>
              <a:t>КоАП (ст.15.49) Технические </a:t>
            </a:r>
            <a:r>
              <a:rPr lang="ru-RU" sz="2400" dirty="0" smtClean="0">
                <a:solidFill>
                  <a:srgbClr val="11437F"/>
                </a:solidFill>
              </a:rPr>
              <a:t/>
            </a:r>
            <a:br>
              <a:rPr lang="ru-RU" sz="2400" dirty="0" smtClean="0">
                <a:solidFill>
                  <a:srgbClr val="11437F"/>
                </a:solidFill>
              </a:rPr>
            </a:br>
            <a:r>
              <a:rPr lang="ru-RU" sz="2400" dirty="0" smtClean="0">
                <a:solidFill>
                  <a:srgbClr val="11437F"/>
                </a:solidFill>
              </a:rPr>
              <a:t>возможности </a:t>
            </a:r>
            <a:r>
              <a:rPr lang="ru-RU" sz="2400" dirty="0">
                <a:solidFill>
                  <a:srgbClr val="11437F"/>
                </a:solidFill>
              </a:rPr>
              <a:t>для </a:t>
            </a:r>
            <a:r>
              <a:rPr lang="ru-RU" sz="2400" dirty="0" smtClean="0">
                <a:solidFill>
                  <a:srgbClr val="11437F"/>
                </a:solidFill>
              </a:rPr>
              <a:t>клиентов </a:t>
            </a:r>
            <a:r>
              <a:rPr lang="ru-RU" sz="2400" dirty="0">
                <a:solidFill>
                  <a:srgbClr val="11437F"/>
                </a:solidFill>
              </a:rPr>
              <a:t>в ПУР КС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45921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" name="Рисунок 2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74899" y="197318"/>
            <a:ext cx="1010045" cy="918712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1284944" y="599308"/>
            <a:ext cx="3528392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0" name="Прямоугольник с одним скругленным углом 9"/>
          <p:cNvSpPr/>
          <p:nvPr/>
        </p:nvSpPr>
        <p:spPr>
          <a:xfrm rot="10800000" flipH="1" flipV="1">
            <a:off x="654562" y="1962252"/>
            <a:ext cx="6575369" cy="522156"/>
          </a:xfrm>
          <a:prstGeom prst="round1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ru-RU" sz="1400" i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4" name="Прямая соединительная линия 3"/>
          <p:cNvCxnSpPr/>
          <p:nvPr/>
        </p:nvCxnSpPr>
        <p:spPr>
          <a:xfrm flipV="1">
            <a:off x="0" y="1233715"/>
            <a:ext cx="12801600" cy="11151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12203660" y="8937930"/>
            <a:ext cx="403976" cy="402608"/>
          </a:xfrm>
          <a:prstGeom prst="rect">
            <a:avLst/>
          </a:prstGeom>
          <a:noFill/>
        </p:spPr>
        <p:txBody>
          <a:bodyPr wrap="square" lIns="170115" tIns="85057" rIns="170115" bIns="85057" rtlCol="0">
            <a:spAutoFit/>
          </a:bodyPr>
          <a:lstStyle/>
          <a:p>
            <a:pPr algn="r"/>
            <a:r>
              <a:rPr lang="ru-RU" sz="1500" b="1" dirty="0"/>
              <a:t>6</a:t>
            </a:r>
          </a:p>
        </p:txBody>
      </p:sp>
      <p:sp>
        <p:nvSpPr>
          <p:cNvPr id="17" name="Прямоугольник 16"/>
          <p:cNvSpPr/>
          <p:nvPr/>
        </p:nvSpPr>
        <p:spPr bwMode="auto">
          <a:xfrm>
            <a:off x="522594" y="1513726"/>
            <a:ext cx="12010200" cy="2677654"/>
          </a:xfrm>
          <a:prstGeom prst="rect">
            <a:avLst/>
          </a:prstGeom>
        </p:spPr>
        <p:txBody>
          <a:bodyPr wrap="square" lIns="91439" tIns="45719" rIns="91439" bIns="45719">
            <a:spAutoFit/>
          </a:bodyPr>
          <a:lstStyle/>
          <a:p>
            <a:pPr>
              <a:defRPr/>
            </a:pP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В </a:t>
            </a:r>
            <a:r>
              <a:rPr lang="ru-RU" sz="2800" b="1" dirty="0">
                <a:solidFill>
                  <a:srgbClr val="11437F"/>
                </a:solidFill>
                <a:cs typeface="Times New Roman"/>
              </a:rPr>
              <a:t>Компоненте казначейского сопровождения Подсистемы управления расходами Государственная интегрированная информационная система управления общественными финансами «Электронный бюджет» </a:t>
            </a: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/>
            </a:r>
            <a:br>
              <a:rPr lang="ru-RU" sz="2800" b="1" dirty="0" smtClean="0">
                <a:solidFill>
                  <a:srgbClr val="11437F"/>
                </a:solidFill>
                <a:cs typeface="Times New Roman"/>
              </a:rPr>
            </a:br>
            <a:r>
              <a:rPr lang="ru-RU" sz="2800" b="1" dirty="0" smtClean="0">
                <a:solidFill>
                  <a:srgbClr val="11437F"/>
                </a:solidFill>
                <a:cs typeface="Times New Roman"/>
              </a:rPr>
              <a:t>у участника казначейского сопровождения также как и ранее сохраняется возможность вернуть на доработку «Сведения об операциях с целевыми средства», направленные заказчику на утверждение:</a:t>
            </a:r>
            <a:endParaRPr lang="ru-RU" sz="2800" b="1" dirty="0"/>
          </a:p>
        </p:txBody>
      </p:sp>
      <p:sp>
        <p:nvSpPr>
          <p:cNvPr id="19" name="Заголовок 2">
            <a:extLst>
              <a:ext uri="{FF2B5EF4-FFF2-40B4-BE49-F238E27FC236}">
                <a16:creationId xmlns:a16="http://schemas.microsoft.com/office/drawing/2014/main" id="{751EB60E-CDB6-D44F-84C5-BD06C282280E}"/>
              </a:ext>
            </a:extLst>
          </p:cNvPr>
          <p:cNvSpPr txBox="1">
            <a:spLocks/>
          </p:cNvSpPr>
          <p:nvPr/>
        </p:nvSpPr>
        <p:spPr>
          <a:xfrm>
            <a:off x="5396642" y="197318"/>
            <a:ext cx="7157595" cy="104754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0" tIns="0" rIns="0" bIns="0" anchor="ctr">
            <a:noAutofit/>
          </a:bodyPr>
          <a:lstStyle>
            <a:lvl1pPr marL="0" marR="0" indent="0" algn="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4659" b="1" i="0" u="none" strike="noStrike" cap="none" spc="0" baseline="0">
                <a:solidFill>
                  <a:schemeClr val="tx2"/>
                </a:solidFill>
                <a:uFillTx/>
                <a:latin typeface="Arial"/>
                <a:ea typeface="+mn-ea"/>
                <a:cs typeface="Arial"/>
                <a:sym typeface="Helvetica Neue Medium"/>
              </a:defRPr>
            </a:lvl1pPr>
            <a:lvl2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2pPr>
            <a:lvl3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3pPr>
            <a:lvl4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4pPr>
            <a:lvl5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5pPr>
            <a:lvl6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6pPr>
            <a:lvl7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7pPr>
            <a:lvl8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8pPr>
            <a:lvl9pPr marL="0" marR="0" indent="0" algn="ctr" defTabSz="825500" rtl="0" latinLnBrk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1200" b="0" i="0" u="none" strike="noStrike" cap="none" spc="0" baseline="0">
                <a:solidFill>
                  <a:srgbClr val="000000"/>
                </a:solidFill>
                <a:uFillTx/>
                <a:latin typeface="+mn-lt"/>
                <a:ea typeface="+mn-ea"/>
                <a:cs typeface="+mn-cs"/>
                <a:sym typeface="Helvetica Neue Medium"/>
              </a:defRPr>
            </a:lvl9pPr>
          </a:lstStyle>
          <a:p>
            <a:r>
              <a:rPr lang="ru-RU" sz="2400" dirty="0">
                <a:solidFill>
                  <a:srgbClr val="11437F"/>
                </a:solidFill>
              </a:rPr>
              <a:t>КоАП (ст.15.49) Технические </a:t>
            </a:r>
            <a:r>
              <a:rPr lang="ru-RU" sz="2400" dirty="0" smtClean="0">
                <a:solidFill>
                  <a:srgbClr val="11437F"/>
                </a:solidFill>
              </a:rPr>
              <a:t/>
            </a:r>
            <a:br>
              <a:rPr lang="ru-RU" sz="2400" dirty="0" smtClean="0">
                <a:solidFill>
                  <a:srgbClr val="11437F"/>
                </a:solidFill>
              </a:rPr>
            </a:br>
            <a:r>
              <a:rPr lang="ru-RU" sz="2400" dirty="0" smtClean="0">
                <a:solidFill>
                  <a:srgbClr val="11437F"/>
                </a:solidFill>
              </a:rPr>
              <a:t>возможности </a:t>
            </a:r>
            <a:r>
              <a:rPr lang="ru-RU" sz="2400" dirty="0">
                <a:solidFill>
                  <a:srgbClr val="11437F"/>
                </a:solidFill>
              </a:rPr>
              <a:t>для </a:t>
            </a:r>
            <a:r>
              <a:rPr lang="ru-RU" sz="2400" dirty="0" smtClean="0">
                <a:solidFill>
                  <a:srgbClr val="11437F"/>
                </a:solidFill>
              </a:rPr>
              <a:t>клиентов </a:t>
            </a:r>
            <a:r>
              <a:rPr lang="ru-RU" sz="2400" dirty="0">
                <a:solidFill>
                  <a:srgbClr val="11437F"/>
                </a:solidFill>
              </a:rPr>
              <a:t>в ПУР КС</a:t>
            </a:r>
            <a:endParaRPr lang="ru-RU" sz="2400" i="1" dirty="0">
              <a:solidFill>
                <a:schemeClr val="accent1">
                  <a:lumMod val="75000"/>
                </a:schemeClr>
              </a:solidFill>
              <a:latin typeface="+mn-lt"/>
              <a:cs typeface="Times New Roman" panose="02020603050405020304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2594" y="4639906"/>
            <a:ext cx="12053086" cy="2175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996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object 8"/>
          <p:cNvSpPr/>
          <p:nvPr/>
        </p:nvSpPr>
        <p:spPr>
          <a:xfrm flipV="1">
            <a:off x="0" y="7958213"/>
            <a:ext cx="12801600" cy="753414"/>
          </a:xfrm>
          <a:custGeom>
            <a:avLst/>
            <a:gdLst/>
            <a:ahLst/>
            <a:cxnLst/>
            <a:rect l="l" t="t" r="r" b="b"/>
            <a:pathLst>
              <a:path w="5752465">
                <a:moveTo>
                  <a:pt x="0" y="0"/>
                </a:moveTo>
                <a:lnTo>
                  <a:pt x="5751940" y="0"/>
                </a:lnTo>
              </a:path>
            </a:pathLst>
          </a:custGeom>
          <a:ln w="9525">
            <a:solidFill>
              <a:srgbClr val="003B59"/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1" name="TextBox 10"/>
          <p:cNvSpPr txBox="1"/>
          <p:nvPr/>
        </p:nvSpPr>
        <p:spPr>
          <a:xfrm>
            <a:off x="200912" y="8751874"/>
            <a:ext cx="3149639" cy="388940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r>
              <a:rPr lang="en-US" sz="1260" dirty="0">
                <a:solidFill>
                  <a:schemeClr val="bg1">
                    <a:lumMod val="65000"/>
                  </a:schemeClr>
                </a:solidFill>
              </a:rPr>
              <a:t>www.vladivostok.roskazna.gov.ru</a:t>
            </a:r>
            <a:endParaRPr lang="ru-RU" sz="126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740234" y="8751874"/>
            <a:ext cx="3061366" cy="383959"/>
          </a:xfrm>
          <a:prstGeom prst="rect">
            <a:avLst/>
          </a:prstGeom>
          <a:noFill/>
        </p:spPr>
        <p:txBody>
          <a:bodyPr wrap="square" lIns="178621" tIns="89310" rIns="178621" bIns="89310" rtlCol="0">
            <a:spAutoFit/>
          </a:bodyPr>
          <a:lstStyle/>
          <a:p>
            <a:pPr algn="r"/>
            <a:r>
              <a:rPr lang="ru-RU" sz="1260" dirty="0">
                <a:solidFill>
                  <a:schemeClr val="bg1">
                    <a:lumMod val="65000"/>
                  </a:schemeClr>
                </a:solidFill>
              </a:rPr>
              <a:t> г. Владивосток, </a:t>
            </a:r>
            <a:r>
              <a:rPr lang="ru-RU" sz="1260" dirty="0" smtClean="0">
                <a:solidFill>
                  <a:schemeClr val="bg1">
                    <a:lumMod val="65000"/>
                  </a:schemeClr>
                </a:solidFill>
              </a:rPr>
              <a:t>январь 2026 </a:t>
            </a:r>
            <a:r>
              <a:rPr lang="ru-RU" sz="1260" dirty="0">
                <a:solidFill>
                  <a:schemeClr val="bg1">
                    <a:lumMod val="65000"/>
                  </a:schemeClr>
                </a:solidFill>
              </a:rPr>
              <a:t>год</a:t>
            </a:r>
          </a:p>
        </p:txBody>
      </p:sp>
      <p:sp>
        <p:nvSpPr>
          <p:cNvPr id="14" name="object 2"/>
          <p:cNvSpPr/>
          <p:nvPr/>
        </p:nvSpPr>
        <p:spPr>
          <a:xfrm flipV="1">
            <a:off x="0" y="869599"/>
            <a:ext cx="12801600" cy="393167"/>
          </a:xfrm>
          <a:custGeom>
            <a:avLst/>
            <a:gdLst/>
            <a:ahLst/>
            <a:cxnLst/>
            <a:rect l="l" t="t" r="r" b="b"/>
            <a:pathLst>
              <a:path w="4416425">
                <a:moveTo>
                  <a:pt x="0" y="0"/>
                </a:moveTo>
                <a:lnTo>
                  <a:pt x="4415994" y="0"/>
                </a:lnTo>
              </a:path>
            </a:pathLst>
          </a:custGeom>
          <a:ln w="12700">
            <a:solidFill>
              <a:schemeClr val="bg1">
                <a:lumMod val="85000"/>
              </a:schemeClr>
            </a:solidFill>
          </a:ln>
        </p:spPr>
        <p:txBody>
          <a:bodyPr wrap="square" lIns="0" tIns="0" rIns="0" bIns="0" rtlCol="0"/>
          <a:lstStyle/>
          <a:p>
            <a:endParaRPr sz="2223"/>
          </a:p>
        </p:txBody>
      </p:sp>
      <p:sp>
        <p:nvSpPr>
          <p:cNvPr id="13" name="object 9"/>
          <p:cNvSpPr/>
          <p:nvPr/>
        </p:nvSpPr>
        <p:spPr>
          <a:xfrm>
            <a:off x="10181220" y="2149950"/>
            <a:ext cx="2620380" cy="587684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sz="2223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465"/>
          <a:stretch/>
        </p:blipFill>
        <p:spPr>
          <a:xfrm>
            <a:off x="257432" y="226118"/>
            <a:ext cx="1140655" cy="995297"/>
          </a:xfrm>
          <a:prstGeom prst="rect">
            <a:avLst/>
          </a:prstGeom>
        </p:spPr>
      </p:pic>
      <p:sp>
        <p:nvSpPr>
          <p:cNvPr id="19" name="TextBox 18"/>
          <p:cNvSpPr txBox="1"/>
          <p:nvPr/>
        </p:nvSpPr>
        <p:spPr>
          <a:xfrm>
            <a:off x="1370569" y="599525"/>
            <a:ext cx="2646294" cy="2700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altLang="ru-RU" sz="1155" dirty="0">
                <a:solidFill>
                  <a:schemeClr val="accent1">
                    <a:lumMod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УФК ПО ПРИМОРСКОМУ КРАЮ</a:t>
            </a:r>
          </a:p>
        </p:txBody>
      </p:sp>
      <p:sp>
        <p:nvSpPr>
          <p:cNvPr id="17" name="Прямоугольник 16"/>
          <p:cNvSpPr/>
          <p:nvPr/>
        </p:nvSpPr>
        <p:spPr>
          <a:xfrm>
            <a:off x="1370569" y="3671137"/>
            <a:ext cx="8810651" cy="1878704"/>
          </a:xfrm>
          <a:prstGeom prst="rect">
            <a:avLst/>
          </a:prstGeom>
          <a:noFill/>
          <a:ln>
            <a:noFill/>
          </a:ln>
          <a:effectLst>
            <a:outerShdw blurRad="38100" dist="25400" dir="16200000" rotWithShape="0">
              <a:schemeClr val="tx1">
                <a:lumMod val="65000"/>
                <a:lumOff val="35000"/>
                <a:alpha val="50000"/>
              </a:schemeClr>
            </a:outerShdw>
          </a:effectLst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5400" b="1" dirty="0">
                <a:solidFill>
                  <a:srgbClr val="11437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718404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22003</TotalTime>
  <Words>475</Words>
  <Application>Microsoft Office PowerPoint</Application>
  <PresentationFormat>A3 (297x420 мм)</PresentationFormat>
  <Paragraphs>48</Paragraphs>
  <Slides>7</Slides>
  <Notes>3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3" baseType="lpstr">
      <vt:lpstr>Arial</vt:lpstr>
      <vt:lpstr>Calibri</vt:lpstr>
      <vt:lpstr>Calibri Light</vt:lpstr>
      <vt:lpstr>Helvetica Neue Medium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Бабенко Юлия Александровна</dc:creator>
  <cp:lastModifiedBy>Елисеева Ольга Александровна</cp:lastModifiedBy>
  <cp:revision>178</cp:revision>
  <cp:lastPrinted>2025-12-09T03:25:56Z</cp:lastPrinted>
  <dcterms:created xsi:type="dcterms:W3CDTF">2022-03-30T05:08:05Z</dcterms:created>
  <dcterms:modified xsi:type="dcterms:W3CDTF">2026-01-29T02:00:14Z</dcterms:modified>
</cp:coreProperties>
</file>